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7"/>
  </p:notesMasterIdLst>
  <p:sldIdLst>
    <p:sldId id="265" r:id="rId6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D2"/>
    <a:srgbClr val="C9FFFB"/>
    <a:srgbClr val="FFD3CC"/>
    <a:srgbClr val="FF4343"/>
    <a:srgbClr val="00C8BA"/>
    <a:srgbClr val="C5FFFB"/>
    <a:srgbClr val="00968B"/>
    <a:srgbClr val="009E93"/>
    <a:srgbClr val="006D64"/>
    <a:srgbClr val="54BC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54" autoAdjust="0"/>
    <p:restoredTop sz="95300" autoAdjust="0"/>
  </p:normalViewPr>
  <p:slideViewPr>
    <p:cSldViewPr snapToGrid="0">
      <p:cViewPr varScale="1">
        <p:scale>
          <a:sx n="72" d="100"/>
          <a:sy n="72" d="100"/>
        </p:scale>
        <p:origin x="1578" y="5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25/02/2022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SILVER MENU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8F38C-0513-424D-9F07-ACE2DBD6F96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256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25/02/2022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42122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If </a:t>
            </a:r>
            <a:r>
              <a:rPr lang="en-GB" sz="7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you would like to know about particular allergens in foods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  <a:endParaRPr lang="en-GB" sz="7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25/02/2022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25/02/2022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25/02/2022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25/02/2022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25/02/2022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25/02/2022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25/02/2022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25/02/2022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25/02/2022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25/02/2022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25/02/2022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-1235242" y="7555832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5B645F6-9C1E-4BA8-942C-BB4E3E4CEC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765934"/>
              </p:ext>
            </p:extLst>
          </p:nvPr>
        </p:nvGraphicFramePr>
        <p:xfrm>
          <a:off x="129989" y="536479"/>
          <a:ext cx="8544592" cy="62033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5072">
                  <a:extLst>
                    <a:ext uri="{9D8B030D-6E8A-4147-A177-3AD203B41FA5}">
                      <a16:colId xmlns:a16="http://schemas.microsoft.com/office/drawing/2014/main" val="3931940056"/>
                    </a:ext>
                  </a:extLst>
                </a:gridCol>
                <a:gridCol w="879520">
                  <a:extLst>
                    <a:ext uri="{9D8B030D-6E8A-4147-A177-3AD203B41FA5}">
                      <a16:colId xmlns:a16="http://schemas.microsoft.com/office/drawing/2014/main" val="1802426597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3967589502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4267625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429098820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3195512949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1114242205"/>
                    </a:ext>
                  </a:extLst>
                </a:gridCol>
              </a:tblGrid>
              <a:tr h="247959">
                <a:tc>
                  <a:txBody>
                    <a:bodyPr/>
                    <a:lstStyle/>
                    <a:p>
                      <a:pPr algn="l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Monday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Tuesday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solidFill>
                            <a:schemeClr val="tx1"/>
                          </a:solidFill>
                          <a:latin typeface="Century Gothic"/>
                        </a:rPr>
                        <a:t>Wednesday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solidFill>
                            <a:schemeClr val="tx1"/>
                          </a:solidFill>
                          <a:latin typeface="Century Gothic"/>
                        </a:rPr>
                        <a:t>Thursday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Friday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7927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641881"/>
                  </a:ext>
                </a:extLst>
              </a:tr>
              <a:tr h="345950">
                <a:tc rowSpan="5">
                  <a:txBody>
                    <a:bodyPr/>
                    <a:lstStyle/>
                    <a:p>
                      <a:pPr algn="l"/>
                      <a:r>
                        <a:rPr lang="en-GB" sz="1000" b="1" dirty="0">
                          <a:latin typeface="Century Gothic"/>
                        </a:rPr>
                        <a:t>WC 28/02/22</a:t>
                      </a:r>
                    </a:p>
                    <a:p>
                      <a:pPr algn="l"/>
                      <a:r>
                        <a:rPr lang="en-GB" sz="1000" b="1" dirty="0">
                          <a:latin typeface="Century Gothic"/>
                        </a:rPr>
                        <a:t>WC 21/03/22</a:t>
                      </a:r>
                    </a:p>
                    <a:p>
                      <a:pPr algn="l"/>
                      <a:r>
                        <a:rPr lang="en-GB" sz="1000" b="1" dirty="0">
                          <a:latin typeface="Century Gothic"/>
                        </a:rPr>
                        <a:t>WC 25/04/22</a:t>
                      </a:r>
                    </a:p>
                    <a:p>
                      <a:pPr algn="l"/>
                      <a:r>
                        <a:rPr lang="en-GB" sz="1000" b="1" dirty="0">
                          <a:latin typeface="Century Gothic"/>
                        </a:rPr>
                        <a:t>WC 16/05/22</a:t>
                      </a:r>
                    </a:p>
                    <a:p>
                      <a:pPr algn="l"/>
                      <a:r>
                        <a:rPr lang="en-GB" sz="1000" b="1" dirty="0">
                          <a:latin typeface="Century Gothic"/>
                        </a:rPr>
                        <a:t>WC 13/06/22</a:t>
                      </a:r>
                    </a:p>
                    <a:p>
                      <a:pPr algn="l"/>
                      <a:r>
                        <a:rPr lang="en-GB" sz="1000" b="1" dirty="0">
                          <a:latin typeface="Century Gothic"/>
                        </a:rPr>
                        <a:t>WC 04/07/22</a:t>
                      </a:r>
                    </a:p>
                    <a:p>
                      <a:pPr algn="l"/>
                      <a:r>
                        <a:rPr lang="en-GB" sz="1000" b="1" dirty="0">
                          <a:latin typeface="Century Gothic"/>
                        </a:rPr>
                        <a:t>WC 29/08/22</a:t>
                      </a:r>
                    </a:p>
                    <a:p>
                      <a:pPr algn="l"/>
                      <a:r>
                        <a:rPr lang="en-GB" sz="1000" b="1" dirty="0">
                          <a:latin typeface="Century Gothic"/>
                        </a:rPr>
                        <a:t>WC 19/09/22</a:t>
                      </a:r>
                    </a:p>
                    <a:p>
                      <a:pPr algn="l"/>
                      <a:r>
                        <a:rPr lang="en-GB" sz="1000" b="1" dirty="0">
                          <a:latin typeface="Century Gothic"/>
                        </a:rPr>
                        <a:t>WC 10/10/22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Option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Tomato &amp; Vegetable Pasta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Beef Burger in a Bun with Potato Wedges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Roast Gammon, Roast Potatoes &amp; Gravy</a:t>
                      </a:r>
                    </a:p>
                    <a:p>
                      <a:endParaRPr lang="en-GB" sz="80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</a:rPr>
                        <a:t>BBQ Chicken Pasta 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800" b="0" i="0" u="none" strike="noStrike" noProof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Breaded Fish with Chips &amp; Tomato Sauce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932877"/>
                  </a:ext>
                </a:extLst>
              </a:tr>
              <a:tr h="26844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Option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Spanish Omelette with New Potatoes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noProof="0" dirty="0">
                          <a:latin typeface="Century Gothic" panose="020B0502020202020204" pitchFamily="34" charset="0"/>
                        </a:rPr>
                        <a:t>BBQ Quorn Fillet with Rice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Vegetable Wellington with Roast Potatoes &amp; Gravy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Broccoli &amp; Cheese Pasta Bake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Vegan Mexican Roll with Chips </a:t>
                      </a: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&amp; Tomato Sauce </a:t>
                      </a:r>
                      <a:endParaRPr lang="en-GB" sz="80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717763"/>
                  </a:ext>
                </a:extLst>
              </a:tr>
              <a:tr h="3022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/>
                        </a:rPr>
                        <a:t>Vegetables 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/>
                        </a:rPr>
                        <a:t>Cucumber</a:t>
                      </a:r>
                    </a:p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/>
                        </a:rPr>
                        <a:t>Rainbow Slaw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Sweetcorn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Mixed Peppers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Cabbage</a:t>
                      </a:r>
                    </a:p>
                    <a:p>
                      <a:r>
                        <a:rPr lang="en-GB" sz="800" dirty="0">
                          <a:latin typeface="Century Gothic"/>
                        </a:rPr>
                        <a:t>Broccoli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Green Beans</a:t>
                      </a:r>
                    </a:p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Carrots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Peas</a:t>
                      </a:r>
                    </a:p>
                    <a:p>
                      <a:r>
                        <a:rPr lang="en-GB" sz="800" dirty="0">
                          <a:latin typeface="Century Gothic"/>
                        </a:rPr>
                        <a:t>Baked Beans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932975"/>
                  </a:ext>
                </a:extLst>
              </a:tr>
              <a:tr h="32088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/>
                        </a:rPr>
                        <a:t>Dessert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</a:rPr>
                        <a:t>Carrot &amp; Courgette Cake with Custard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Apple &amp; Raisin Flapjack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Fresh Fruit &amp; Yoghurt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Vanilla Sponge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Orange &amp; Cinnamon Cookie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Peaches &amp; Ice Cream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820727"/>
                  </a:ext>
                </a:extLst>
              </a:tr>
              <a:tr h="204202">
                <a:tc vMerge="1">
                  <a:txBody>
                    <a:bodyPr/>
                    <a:lstStyle/>
                    <a:p>
                      <a:pPr algn="l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Or a choice of Yoghurt &amp; Fresh Fruit available daily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5228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>
                      <a:noFill/>
                    </a:lnL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>
                      <a:noFill/>
                    </a:lnL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>
                      <a:noFill/>
                    </a:lnL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773933"/>
                  </a:ext>
                </a:extLst>
              </a:tr>
              <a:tr h="140422">
                <a:tc rowSpan="5">
                  <a:txBody>
                    <a:bodyPr/>
                    <a:lstStyle/>
                    <a:p>
                      <a:pPr algn="l"/>
                      <a:r>
                        <a:rPr lang="en-GB" sz="1000" b="1" dirty="0">
                          <a:latin typeface="Century Gothic"/>
                        </a:rPr>
                        <a:t>WC 07/03/22</a:t>
                      </a:r>
                    </a:p>
                    <a:p>
                      <a:pPr algn="l"/>
                      <a:r>
                        <a:rPr lang="en-GB" sz="1000" b="1" dirty="0">
                          <a:latin typeface="Century Gothic"/>
                        </a:rPr>
                        <a:t>WC 28/03/22</a:t>
                      </a:r>
                    </a:p>
                    <a:p>
                      <a:pPr algn="l"/>
                      <a:r>
                        <a:rPr lang="en-GB" sz="1000" b="1" dirty="0">
                          <a:latin typeface="Century Gothic"/>
                        </a:rPr>
                        <a:t>WC 02/05/22</a:t>
                      </a:r>
                    </a:p>
                    <a:p>
                      <a:pPr algn="l"/>
                      <a:r>
                        <a:rPr lang="en-GB" sz="1000" b="1" dirty="0">
                          <a:latin typeface="Century Gothic"/>
                        </a:rPr>
                        <a:t>WC 23/05/22</a:t>
                      </a:r>
                    </a:p>
                    <a:p>
                      <a:pPr algn="l"/>
                      <a:r>
                        <a:rPr lang="en-GB" sz="1000" b="1" dirty="0">
                          <a:latin typeface="Century Gothic"/>
                        </a:rPr>
                        <a:t>WC 20/06/22</a:t>
                      </a:r>
                    </a:p>
                    <a:p>
                      <a:pPr algn="l"/>
                      <a:r>
                        <a:rPr lang="en-GB" sz="1000" b="1" dirty="0">
                          <a:latin typeface="Century Gothic"/>
                        </a:rPr>
                        <a:t>WC 11/07/22</a:t>
                      </a:r>
                    </a:p>
                    <a:p>
                      <a:pPr algn="l"/>
                      <a:r>
                        <a:rPr lang="en-GB" sz="1000" b="1" dirty="0">
                          <a:latin typeface="Century Gothic"/>
                        </a:rPr>
                        <a:t>WC 05/09/22</a:t>
                      </a:r>
                    </a:p>
                    <a:p>
                      <a:pPr algn="l"/>
                      <a:r>
                        <a:rPr lang="en-GB" sz="1000" b="1" dirty="0">
                          <a:latin typeface="Century Gothic"/>
                        </a:rPr>
                        <a:t>WC 26/09/22</a:t>
                      </a:r>
                    </a:p>
                    <a:p>
                      <a:pPr algn="l"/>
                      <a:r>
                        <a:rPr lang="en-GB" sz="1000" b="1" dirty="0">
                          <a:latin typeface="Century Gothic"/>
                        </a:rPr>
                        <a:t>WC 17/10/22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Option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Macaroni Cheese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</a:rPr>
                        <a:t>Spaghetti Bolognaise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</a:rPr>
                        <a:t>(No Lentils)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Roast Chicken, Roast Potatoes,  Stuffing &amp; Gravy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BBQ Chicken Pizza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Fishfingers  with Chips &amp; Tomato Sauce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475640"/>
                  </a:ext>
                </a:extLst>
              </a:tr>
              <a:tr h="23298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Option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Vegetable Curry with Rice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Spaghetti Bolognaise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Roast Quorn, Roast Potatoes, Stuffing,&amp; Gravy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Vegan Burger in a Bun with Wedges &amp; Tomato Sauce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highlight>
                            <a:srgbClr val="FFF0D2"/>
                          </a:highlight>
                          <a:latin typeface="Century Gothic"/>
                        </a:rPr>
                        <a:t>Cheese &amp; Bean Pasty with Chips</a:t>
                      </a:r>
                    </a:p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826929"/>
                  </a:ext>
                </a:extLst>
              </a:tr>
              <a:tr h="33336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Vegetables </a:t>
                      </a: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Sweetcorn</a:t>
                      </a:r>
                    </a:p>
                    <a:p>
                      <a:r>
                        <a:rPr lang="en-GB" sz="800" dirty="0">
                          <a:latin typeface="Century Gothic"/>
                        </a:rPr>
                        <a:t>Cauliflower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Mixed Peppers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Green Beans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Carrots </a:t>
                      </a:r>
                    </a:p>
                    <a:p>
                      <a:r>
                        <a:rPr lang="en-GB" sz="800" dirty="0">
                          <a:latin typeface="Century Gothic"/>
                        </a:rPr>
                        <a:t>Peas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Broccoli </a:t>
                      </a:r>
                    </a:p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Sweetcorn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Peas</a:t>
                      </a:r>
                    </a:p>
                    <a:p>
                      <a:r>
                        <a:rPr lang="en-GB" sz="800" dirty="0">
                          <a:latin typeface="Century Gothic"/>
                        </a:rPr>
                        <a:t>Baked Beans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034328"/>
                  </a:ext>
                </a:extLst>
              </a:tr>
              <a:tr h="31524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Dessert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/>
                        </a:rPr>
                        <a:t>Apple &amp; Berry Crumble with Ice Cream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Lemon Drizzle Cake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Fresh Fruit &amp; Yoghurt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Vanilla Sponge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Chocolate &amp; Beetroot Brownie with Chocolate Sauce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/>
                        </a:rPr>
                        <a:t>Apple, Cheese &amp; Crackers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660665"/>
                  </a:ext>
                </a:extLst>
              </a:tr>
              <a:tr h="204202">
                <a:tc vMerge="1">
                  <a:txBody>
                    <a:bodyPr/>
                    <a:lstStyle/>
                    <a:p>
                      <a:pPr algn="l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Or a choice of Yoghurt &amp; Fresh Fruit available daily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8341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5952128"/>
                  </a:ext>
                </a:extLst>
              </a:tr>
              <a:tr h="437575">
                <a:tc rowSpan="5">
                  <a:txBody>
                    <a:bodyPr/>
                    <a:lstStyle/>
                    <a:p>
                      <a:pPr algn="l"/>
                      <a:r>
                        <a:rPr lang="en-GB" sz="1000" b="1" dirty="0">
                          <a:latin typeface="Century Gothic"/>
                        </a:rPr>
                        <a:t>WC 14/03/22</a:t>
                      </a:r>
                    </a:p>
                    <a:p>
                      <a:pPr algn="l"/>
                      <a:r>
                        <a:rPr lang="en-GB" sz="1000" b="1" dirty="0">
                          <a:latin typeface="Century Gothic"/>
                        </a:rPr>
                        <a:t>WC 04/04/22</a:t>
                      </a:r>
                    </a:p>
                    <a:p>
                      <a:pPr algn="l"/>
                      <a:r>
                        <a:rPr lang="en-GB" sz="1000" b="1" dirty="0">
                          <a:latin typeface="Century Gothic"/>
                        </a:rPr>
                        <a:t>WC 09/05/22</a:t>
                      </a:r>
                    </a:p>
                    <a:p>
                      <a:pPr algn="l"/>
                      <a:r>
                        <a:rPr lang="en-GB" sz="1000" b="1" dirty="0">
                          <a:latin typeface="Century Gothic"/>
                        </a:rPr>
                        <a:t>WC 06/06/22</a:t>
                      </a:r>
                    </a:p>
                    <a:p>
                      <a:pPr algn="l"/>
                      <a:r>
                        <a:rPr lang="en-GB" sz="1000" b="1" dirty="0">
                          <a:latin typeface="Century Gothic"/>
                        </a:rPr>
                        <a:t>WC 27/06/22</a:t>
                      </a:r>
                    </a:p>
                    <a:p>
                      <a:pPr algn="l"/>
                      <a:r>
                        <a:rPr lang="en-GB" sz="1000" b="1" dirty="0">
                          <a:latin typeface="Century Gothic"/>
                        </a:rPr>
                        <a:t>WC 18/07/22</a:t>
                      </a:r>
                    </a:p>
                    <a:p>
                      <a:pPr algn="l"/>
                      <a:r>
                        <a:rPr lang="en-GB" sz="1000" b="1" dirty="0">
                          <a:latin typeface="Century Gothic"/>
                        </a:rPr>
                        <a:t>WC 12/09/22</a:t>
                      </a:r>
                    </a:p>
                    <a:p>
                      <a:pPr algn="l"/>
                      <a:r>
                        <a:rPr lang="en-GB" sz="1000" b="1" dirty="0">
                          <a:latin typeface="Century Gothic"/>
                        </a:rPr>
                        <a:t>WC 03/10/22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Option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Cheese &amp; Tomato Pizza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Beef Lasagne with Garlic Bread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Roast Turkey, Roast Potatoes &amp; Gravy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Pork Sausage Hot Dog with Potato Wedges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Fish in Batter with Chips &amp; Tomato Sauce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831926"/>
                  </a:ext>
                </a:extLst>
              </a:tr>
              <a:tr h="41344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Option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</a:rPr>
                        <a:t>Falafel with Lemon &amp; Herb Couscous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Vegetable Enchiladas with Rice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Lentil &amp; Basil Puff Pastry, Roast Potatoes &amp; Gravy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Vegan Sausage Hot Dog with Potato Wedges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Cheese &amp; Red Pepper Frittata with Chips &amp; Tomato Sauce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087882"/>
                  </a:ext>
                </a:extLst>
              </a:tr>
              <a:tr h="333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Vegetables </a:t>
                      </a: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Green Beans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Carrot &amp; Beetroot Slaw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Coleslaw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Sweetcorn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Carrot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Broccoli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Sweetcorn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Tomato Salsa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Peas </a:t>
                      </a:r>
                    </a:p>
                    <a:p>
                      <a:r>
                        <a:rPr lang="en-GB" sz="800">
                          <a:latin typeface="Century Gothic"/>
                        </a:rPr>
                        <a:t>Baked Beans</a:t>
                      </a:r>
                      <a:endParaRPr lang="en-GB" sz="80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454249"/>
                  </a:ext>
                </a:extLst>
              </a:tr>
              <a:tr h="32088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/>
                        </a:rPr>
                        <a:t>Dessert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/>
                        </a:rPr>
                        <a:t>Lemon &amp; Mixed Berry Cake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Raspberry Jelly &amp; Mandarins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Fresh Fruit &amp; Yoghurt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Vanilla Sponge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Pineapple Loaf with Custard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Chocolate Shortbread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958128"/>
                  </a:ext>
                </a:extLst>
              </a:tr>
              <a:tr h="204202">
                <a:tc vMerge="1">
                  <a:txBody>
                    <a:bodyPr/>
                    <a:lstStyle/>
                    <a:p>
                      <a:pPr algn="l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/>
                        </a:rPr>
                        <a:t>Or a choice of Yoghurt &amp; Fresh Fruit available daily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851172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89AF887B-F3B6-4EF7-97D6-B8BCE0E9F8EE}"/>
              </a:ext>
            </a:extLst>
          </p:cNvPr>
          <p:cNvSpPr/>
          <p:nvPr/>
        </p:nvSpPr>
        <p:spPr>
          <a:xfrm>
            <a:off x="3171610" y="92794"/>
            <a:ext cx="4318467" cy="374405"/>
          </a:xfrm>
          <a:prstGeom prst="rect">
            <a:avLst/>
          </a:prstGeom>
          <a:solidFill>
            <a:srgbClr val="FFF0D2"/>
          </a:solidFill>
          <a:ln>
            <a:solidFill>
              <a:srgbClr val="FFF0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189916" y="133131"/>
            <a:ext cx="4374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St Michael's Spring/ Summer Menu 2022 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7192931" y="222322"/>
            <a:ext cx="144016" cy="14401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25B8E71-295B-4986-A1AD-2AA9CE9C6FE9}"/>
              </a:ext>
            </a:extLst>
          </p:cNvPr>
          <p:cNvSpPr/>
          <p:nvPr/>
        </p:nvSpPr>
        <p:spPr>
          <a:xfrm>
            <a:off x="3319471" y="213085"/>
            <a:ext cx="144016" cy="14401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ounded Rectangle 18">
            <a:extLst>
              <a:ext uri="{FF2B5EF4-FFF2-40B4-BE49-F238E27FC236}">
                <a16:creationId xmlns:a16="http://schemas.microsoft.com/office/drawing/2014/main" id="{0A062528-88C9-45C7-B44D-74EFA60FD06F}"/>
              </a:ext>
            </a:extLst>
          </p:cNvPr>
          <p:cNvSpPr/>
          <p:nvPr/>
        </p:nvSpPr>
        <p:spPr>
          <a:xfrm>
            <a:off x="8787174" y="833300"/>
            <a:ext cx="1069762" cy="223565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900" b="1">
                <a:solidFill>
                  <a:schemeClr val="tx1"/>
                </a:solidFill>
                <a:latin typeface="Century Gothic" panose="020B0502020202020204" pitchFamily="34" charset="0"/>
              </a:rPr>
              <a:t>Available  Daily:</a:t>
            </a:r>
          </a:p>
          <a:p>
            <a:endParaRPr lang="en-GB" sz="9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800">
                <a:solidFill>
                  <a:schemeClr val="tx1"/>
                </a:solidFill>
                <a:latin typeface="Century Gothic" panose="020B0502020202020204" pitchFamily="34" charset="0"/>
              </a:rPr>
              <a:t>- Freshly cooked jacket potatoes with a choice of fillings (where advertised)</a:t>
            </a:r>
          </a:p>
          <a:p>
            <a:r>
              <a:rPr lang="en-GB" sz="800">
                <a:solidFill>
                  <a:schemeClr val="tx1"/>
                </a:solidFill>
                <a:latin typeface="Century Gothic" panose="020B0502020202020204" pitchFamily="34" charset="0"/>
              </a:rPr>
              <a:t>- Bread freshly baked on site daily</a:t>
            </a:r>
          </a:p>
          <a:p>
            <a:r>
              <a:rPr lang="en-GB" sz="800">
                <a:solidFill>
                  <a:schemeClr val="tx1"/>
                </a:solidFill>
                <a:latin typeface="Century Gothic" panose="020B0502020202020204" pitchFamily="34" charset="0"/>
              </a:rPr>
              <a:t>- Daily salad selection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60A35D3-1400-4BE3-9D0E-222F3799B129}"/>
              </a:ext>
            </a:extLst>
          </p:cNvPr>
          <p:cNvGrpSpPr/>
          <p:nvPr/>
        </p:nvGrpSpPr>
        <p:grpSpPr>
          <a:xfrm>
            <a:off x="8787174" y="19391"/>
            <a:ext cx="1162170" cy="838053"/>
            <a:chOff x="8787174" y="19391"/>
            <a:chExt cx="1162170" cy="83805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255A51F-231A-403E-A86C-C8CE4A800690}"/>
                </a:ext>
              </a:extLst>
            </p:cNvPr>
            <p:cNvGrpSpPr/>
            <p:nvPr/>
          </p:nvGrpSpPr>
          <p:grpSpPr>
            <a:xfrm>
              <a:off x="8787174" y="19391"/>
              <a:ext cx="1162170" cy="838053"/>
              <a:chOff x="8787174" y="19391"/>
              <a:chExt cx="1162170" cy="838053"/>
            </a:xfrm>
          </p:grpSpPr>
          <p:sp>
            <p:nvSpPr>
              <p:cNvPr id="64" name="Flowchart: Alternate Process 63">
                <a:extLst>
                  <a:ext uri="{FF2B5EF4-FFF2-40B4-BE49-F238E27FC236}">
                    <a16:creationId xmlns:a16="http://schemas.microsoft.com/office/drawing/2014/main" id="{371BEC1A-9843-476E-AD42-AC193187D9CF}"/>
                  </a:ext>
                </a:extLst>
              </p:cNvPr>
              <p:cNvSpPr/>
              <p:nvPr/>
            </p:nvSpPr>
            <p:spPr>
              <a:xfrm>
                <a:off x="8787174" y="19391"/>
                <a:ext cx="1051376" cy="718080"/>
              </a:xfrm>
              <a:prstGeom prst="flowChartAlternateProcess">
                <a:avLst/>
              </a:prstGeom>
              <a:solidFill>
                <a:srgbClr val="FFF0D2"/>
              </a:solidFill>
              <a:ln>
                <a:solidFill>
                  <a:srgbClr val="FFF0D2"/>
                </a:solidFill>
              </a:ln>
              <a:effectLst>
                <a:softEdge rad="12700"/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1D2021C-45BA-47C0-B774-BAFF98258BED}"/>
                  </a:ext>
                </a:extLst>
              </p:cNvPr>
              <p:cNvSpPr txBox="1"/>
              <p:nvPr/>
            </p:nvSpPr>
            <p:spPr>
              <a:xfrm>
                <a:off x="8963371" y="26447"/>
                <a:ext cx="98597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 dirty="0">
                    <a:latin typeface="Century Gothic" panose="020B0502020202020204" pitchFamily="34" charset="0"/>
                  </a:rPr>
                  <a:t>Added Plant Power</a:t>
                </a:r>
              </a:p>
              <a:p>
                <a:endParaRPr lang="en-GB" sz="400" dirty="0">
                  <a:latin typeface="Century Gothic" panose="020B0502020202020204" pitchFamily="34" charset="0"/>
                </a:endParaRPr>
              </a:p>
              <a:p>
                <a:r>
                  <a:rPr lang="en-GB" sz="800" dirty="0">
                    <a:latin typeface="Century Gothic" panose="020B0502020202020204" pitchFamily="34" charset="0"/>
                  </a:rPr>
                  <a:t>Vegan</a:t>
                </a:r>
              </a:p>
              <a:p>
                <a:endParaRPr lang="en-GB" sz="400" dirty="0">
                  <a:latin typeface="Century Gothic" panose="020B0502020202020204" pitchFamily="34" charset="0"/>
                </a:endParaRPr>
              </a:p>
              <a:p>
                <a:r>
                  <a:rPr lang="en-GB" sz="800" dirty="0">
                    <a:latin typeface="Century Gothic" panose="020B0502020202020204" pitchFamily="34" charset="0"/>
                  </a:rPr>
                  <a:t>Wholemeal</a:t>
                </a:r>
              </a:p>
              <a:p>
                <a:endParaRPr lang="en-GB" sz="400" dirty="0">
                  <a:latin typeface="Century Gothic" panose="020B0502020202020204" pitchFamily="34" charset="0"/>
                </a:endParaRPr>
              </a:p>
              <a:p>
                <a:endParaRPr lang="en-GB" sz="400" dirty="0">
                  <a:latin typeface="Century Gothic" panose="020B0502020202020204" pitchFamily="34" charset="0"/>
                </a:endParaRPr>
              </a:p>
              <a:p>
                <a:r>
                  <a:rPr lang="en-GB" sz="800" dirty="0">
                    <a:latin typeface="Century Gothic" panose="020B0502020202020204" pitchFamily="34" charset="0"/>
                  </a:rPr>
                  <a:t>        </a:t>
                </a:r>
              </a:p>
            </p:txBody>
          </p:sp>
          <p:pic>
            <p:nvPicPr>
              <p:cNvPr id="68" name="Picture 67" descr="A picture containing object&#10;&#10;Description automatically generated">
                <a:extLst>
                  <a:ext uri="{FF2B5EF4-FFF2-40B4-BE49-F238E27FC236}">
                    <a16:creationId xmlns:a16="http://schemas.microsoft.com/office/drawing/2014/main" id="{8F1ABE6C-19A5-410A-B4C6-B8888810DB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32015" y="357528"/>
                <a:ext cx="181496" cy="104186"/>
              </a:xfrm>
              <a:prstGeom prst="rect">
                <a:avLst/>
              </a:prstGeom>
            </p:spPr>
          </p:pic>
        </p:grpSp>
        <p:pic>
          <p:nvPicPr>
            <p:cNvPr id="69" name="Picture 68" descr="A close up of a logo&#10;&#10;Description automatically generated">
              <a:extLst>
                <a:ext uri="{FF2B5EF4-FFF2-40B4-BE49-F238E27FC236}">
                  <a16:creationId xmlns:a16="http://schemas.microsoft.com/office/drawing/2014/main" id="{CB3F88E2-0225-4CD8-91E6-3F0F35C69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1254" y="529594"/>
              <a:ext cx="143018" cy="174096"/>
            </a:xfrm>
            <a:prstGeom prst="rect">
              <a:avLst/>
            </a:prstGeom>
          </p:spPr>
        </p:pic>
        <p:pic>
          <p:nvPicPr>
            <p:cNvPr id="18" name="Picture 17" descr="A close up of a logo&#10;&#10;Description automatically generated">
              <a:extLst>
                <a:ext uri="{FF2B5EF4-FFF2-40B4-BE49-F238E27FC236}">
                  <a16:creationId xmlns:a16="http://schemas.microsoft.com/office/drawing/2014/main" id="{31C3F2CB-019F-431B-8DBC-30D9F26D0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9451" y="109275"/>
              <a:ext cx="147249" cy="152424"/>
            </a:xfrm>
            <a:prstGeom prst="rect">
              <a:avLst/>
            </a:prstGeom>
          </p:spPr>
        </p:pic>
      </p:grpSp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50B77B98-6522-4A6E-B720-AE44F43427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542" y="3078262"/>
            <a:ext cx="147249" cy="152424"/>
          </a:xfrm>
          <a:prstGeom prst="rect">
            <a:avLst/>
          </a:prstGeom>
        </p:spPr>
      </p:pic>
      <p:pic>
        <p:nvPicPr>
          <p:cNvPr id="22" name="Picture 21" descr="A picture containing object&#10;&#10;Description automatically generated">
            <a:extLst>
              <a:ext uri="{FF2B5EF4-FFF2-40B4-BE49-F238E27FC236}">
                <a16:creationId xmlns:a16="http://schemas.microsoft.com/office/drawing/2014/main" id="{731DFA1F-A244-493D-BB44-2E64871BCE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421" y="1683711"/>
            <a:ext cx="181496" cy="104186"/>
          </a:xfrm>
          <a:prstGeom prst="rect">
            <a:avLst/>
          </a:prstGeom>
        </p:spPr>
      </p:pic>
      <p:pic>
        <p:nvPicPr>
          <p:cNvPr id="23" name="Picture 22" descr="A picture containing object&#10;&#10;Description automatically generated">
            <a:extLst>
              <a:ext uri="{FF2B5EF4-FFF2-40B4-BE49-F238E27FC236}">
                <a16:creationId xmlns:a16="http://schemas.microsoft.com/office/drawing/2014/main" id="{93216376-54A1-4810-AB17-772C15E891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419" y="2350567"/>
            <a:ext cx="181496" cy="104186"/>
          </a:xfrm>
          <a:prstGeom prst="rect">
            <a:avLst/>
          </a:prstGeom>
        </p:spPr>
      </p:pic>
      <p:pic>
        <p:nvPicPr>
          <p:cNvPr id="27" name="Picture 26" descr="A picture containing object&#10;&#10;Description automatically generated">
            <a:extLst>
              <a:ext uri="{FF2B5EF4-FFF2-40B4-BE49-F238E27FC236}">
                <a16:creationId xmlns:a16="http://schemas.microsoft.com/office/drawing/2014/main" id="{5C82F534-E435-4588-AD10-9B664E5ABD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586" y="3603994"/>
            <a:ext cx="181496" cy="104186"/>
          </a:xfrm>
          <a:prstGeom prst="rect">
            <a:avLst/>
          </a:prstGeom>
        </p:spPr>
      </p:pic>
      <p:pic>
        <p:nvPicPr>
          <p:cNvPr id="28" name="Picture 27" descr="A picture containing object&#10;&#10;Description automatically generated">
            <a:extLst>
              <a:ext uri="{FF2B5EF4-FFF2-40B4-BE49-F238E27FC236}">
                <a16:creationId xmlns:a16="http://schemas.microsoft.com/office/drawing/2014/main" id="{81192417-9455-49F2-A024-737EC492BF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691" y="5577876"/>
            <a:ext cx="181496" cy="104186"/>
          </a:xfrm>
          <a:prstGeom prst="rect">
            <a:avLst/>
          </a:prstGeom>
        </p:spPr>
      </p:pic>
      <p:pic>
        <p:nvPicPr>
          <p:cNvPr id="32" name="Picture 31" descr="A close up of a logo&#10;&#10;Description automatically generated">
            <a:extLst>
              <a:ext uri="{FF2B5EF4-FFF2-40B4-BE49-F238E27FC236}">
                <a16:creationId xmlns:a16="http://schemas.microsoft.com/office/drawing/2014/main" id="{C9B67246-FE80-42D3-9931-95C096A625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191" y="1175938"/>
            <a:ext cx="143018" cy="174096"/>
          </a:xfrm>
          <a:prstGeom prst="rect">
            <a:avLst/>
          </a:prstGeom>
        </p:spPr>
      </p:pic>
      <p:pic>
        <p:nvPicPr>
          <p:cNvPr id="37" name="Picture 36" descr="A close up of a logo&#10;&#10;Description automatically generated">
            <a:extLst>
              <a:ext uri="{FF2B5EF4-FFF2-40B4-BE49-F238E27FC236}">
                <a16:creationId xmlns:a16="http://schemas.microsoft.com/office/drawing/2014/main" id="{4871283E-BD8D-4D67-A07D-A9C5462FC3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562" y="4298762"/>
            <a:ext cx="143018" cy="174096"/>
          </a:xfrm>
          <a:prstGeom prst="rect">
            <a:avLst/>
          </a:prstGeom>
        </p:spPr>
      </p:pic>
      <p:pic>
        <p:nvPicPr>
          <p:cNvPr id="47" name="Picture 46" descr="A picture containing object&#10;&#10;Description automatically generated">
            <a:extLst>
              <a:ext uri="{FF2B5EF4-FFF2-40B4-BE49-F238E27FC236}">
                <a16:creationId xmlns:a16="http://schemas.microsoft.com/office/drawing/2014/main" id="{AD211FF1-C1BC-49FD-B89D-3897837BE5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028" y="6269428"/>
            <a:ext cx="181496" cy="104186"/>
          </a:xfrm>
          <a:prstGeom prst="rect">
            <a:avLst/>
          </a:prstGeom>
        </p:spPr>
      </p:pic>
      <p:pic>
        <p:nvPicPr>
          <p:cNvPr id="48" name="Picture 47" descr="A picture containing object&#10;&#10;Description automatically generated">
            <a:extLst>
              <a:ext uri="{FF2B5EF4-FFF2-40B4-BE49-F238E27FC236}">
                <a16:creationId xmlns:a16="http://schemas.microsoft.com/office/drawing/2014/main" id="{A81D0F7E-6246-427F-BEE8-D0D8F73010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51" y="3587396"/>
            <a:ext cx="181496" cy="104186"/>
          </a:xfrm>
          <a:prstGeom prst="rect">
            <a:avLst/>
          </a:prstGeom>
        </p:spPr>
      </p:pic>
      <p:pic>
        <p:nvPicPr>
          <p:cNvPr id="40" name="Picture 39" descr="A picture containing object&#10;&#10;Description automatically generated">
            <a:extLst>
              <a:ext uri="{FF2B5EF4-FFF2-40B4-BE49-F238E27FC236}">
                <a16:creationId xmlns:a16="http://schemas.microsoft.com/office/drawing/2014/main" id="{1334C498-4A9F-4094-B362-58E7442995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541" y="1676354"/>
            <a:ext cx="181496" cy="104186"/>
          </a:xfrm>
          <a:prstGeom prst="rect">
            <a:avLst/>
          </a:prstGeom>
        </p:spPr>
      </p:pic>
      <p:pic>
        <p:nvPicPr>
          <p:cNvPr id="42" name="Picture 41" descr="A picture containing object&#10;&#10;Description automatically generated">
            <a:extLst>
              <a:ext uri="{FF2B5EF4-FFF2-40B4-BE49-F238E27FC236}">
                <a16:creationId xmlns:a16="http://schemas.microsoft.com/office/drawing/2014/main" id="{023A2A3B-79BD-4357-8177-D2456CEFC5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419" y="3595741"/>
            <a:ext cx="181496" cy="104186"/>
          </a:xfrm>
          <a:prstGeom prst="rect">
            <a:avLst/>
          </a:prstGeom>
        </p:spPr>
      </p:pic>
      <p:pic>
        <p:nvPicPr>
          <p:cNvPr id="49" name="Picture 48" descr="A picture containing object&#10;&#10;Description automatically generated">
            <a:extLst>
              <a:ext uri="{FF2B5EF4-FFF2-40B4-BE49-F238E27FC236}">
                <a16:creationId xmlns:a16="http://schemas.microsoft.com/office/drawing/2014/main" id="{779CDDAD-7035-40A6-A1AD-3A80F55379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713" y="2350567"/>
            <a:ext cx="181496" cy="104186"/>
          </a:xfrm>
          <a:prstGeom prst="rect">
            <a:avLst/>
          </a:prstGeom>
        </p:spPr>
      </p:pic>
      <p:pic>
        <p:nvPicPr>
          <p:cNvPr id="51" name="Picture 50" descr="A close up of a logo&#10;&#10;Description automatically generated">
            <a:extLst>
              <a:ext uri="{FF2B5EF4-FFF2-40B4-BE49-F238E27FC236}">
                <a16:creationId xmlns:a16="http://schemas.microsoft.com/office/drawing/2014/main" id="{DF3B9961-2FAF-4EC8-B8F5-E85A629733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938" y="5080038"/>
            <a:ext cx="143018" cy="174096"/>
          </a:xfrm>
          <a:prstGeom prst="rect">
            <a:avLst/>
          </a:prstGeom>
        </p:spPr>
      </p:pic>
      <p:pic>
        <p:nvPicPr>
          <p:cNvPr id="53" name="Picture 52" descr="A picture containing object&#10;&#10;Description automatically generated">
            <a:extLst>
              <a:ext uri="{FF2B5EF4-FFF2-40B4-BE49-F238E27FC236}">
                <a16:creationId xmlns:a16="http://schemas.microsoft.com/office/drawing/2014/main" id="{F43D2B46-0502-4192-9471-906295977B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168" y="1168164"/>
            <a:ext cx="181496" cy="104186"/>
          </a:xfrm>
          <a:prstGeom prst="rect">
            <a:avLst/>
          </a:prstGeom>
        </p:spPr>
      </p:pic>
      <p:pic>
        <p:nvPicPr>
          <p:cNvPr id="44" name="Picture 43" descr="A picture containing object&#10;&#10;Description automatically generated">
            <a:extLst>
              <a:ext uri="{FF2B5EF4-FFF2-40B4-BE49-F238E27FC236}">
                <a16:creationId xmlns:a16="http://schemas.microsoft.com/office/drawing/2014/main" id="{A38ACC23-E716-45DE-A499-D85B40AD4E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249" y="5603827"/>
            <a:ext cx="181496" cy="104186"/>
          </a:xfrm>
          <a:prstGeom prst="rect">
            <a:avLst/>
          </a:prstGeom>
        </p:spPr>
      </p:pic>
      <p:pic>
        <p:nvPicPr>
          <p:cNvPr id="46" name="Picture 45" descr="A close up of a logo&#10;&#10;Description automatically generated">
            <a:extLst>
              <a:ext uri="{FF2B5EF4-FFF2-40B4-BE49-F238E27FC236}">
                <a16:creationId xmlns:a16="http://schemas.microsoft.com/office/drawing/2014/main" id="{46298422-A91C-4347-8826-CD0C1C4017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897" y="5522562"/>
            <a:ext cx="143018" cy="174096"/>
          </a:xfrm>
          <a:prstGeom prst="rect">
            <a:avLst/>
          </a:prstGeom>
        </p:spPr>
      </p:pic>
      <p:pic>
        <p:nvPicPr>
          <p:cNvPr id="54" name="Picture 53" descr="A close up of a logo&#10;&#10;Description automatically generated">
            <a:extLst>
              <a:ext uri="{FF2B5EF4-FFF2-40B4-BE49-F238E27FC236}">
                <a16:creationId xmlns:a16="http://schemas.microsoft.com/office/drawing/2014/main" id="{41077D26-3C0A-4716-B0DB-4F31E02BD1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337" y="5075114"/>
            <a:ext cx="147249" cy="152424"/>
          </a:xfrm>
          <a:prstGeom prst="rect">
            <a:avLst/>
          </a:prstGeom>
        </p:spPr>
      </p:pic>
      <p:pic>
        <p:nvPicPr>
          <p:cNvPr id="41" name="Picture 40" descr="A close up of a logo&#10;&#10;Description automatically generated">
            <a:extLst>
              <a:ext uri="{FF2B5EF4-FFF2-40B4-BE49-F238E27FC236}">
                <a16:creationId xmlns:a16="http://schemas.microsoft.com/office/drawing/2014/main" id="{96DDE844-A4D1-4FA7-907E-7BC6DE7698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065" y="1178758"/>
            <a:ext cx="147249" cy="152424"/>
          </a:xfrm>
          <a:prstGeom prst="rect">
            <a:avLst/>
          </a:prstGeom>
        </p:spPr>
      </p:pic>
      <p:pic>
        <p:nvPicPr>
          <p:cNvPr id="43" name="Picture 42" descr="A picture containing object&#10;&#10;Description automatically generated">
            <a:extLst>
              <a:ext uri="{FF2B5EF4-FFF2-40B4-BE49-F238E27FC236}">
                <a16:creationId xmlns:a16="http://schemas.microsoft.com/office/drawing/2014/main" id="{19A99536-5D0A-466B-A3EB-CFC913D5D7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323" y="5583025"/>
            <a:ext cx="181496" cy="104186"/>
          </a:xfrm>
          <a:prstGeom prst="rect">
            <a:avLst/>
          </a:prstGeom>
        </p:spPr>
      </p:pic>
      <p:pic>
        <p:nvPicPr>
          <p:cNvPr id="52" name="Picture 51" descr="A picture containing object&#10;&#10;Description automatically generated">
            <a:extLst>
              <a:ext uri="{FF2B5EF4-FFF2-40B4-BE49-F238E27FC236}">
                <a16:creationId xmlns:a16="http://schemas.microsoft.com/office/drawing/2014/main" id="{65F9DF33-AD3A-404A-B35D-E137A32132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149" y="6245354"/>
            <a:ext cx="181496" cy="104186"/>
          </a:xfrm>
          <a:prstGeom prst="rect">
            <a:avLst/>
          </a:prstGeom>
        </p:spPr>
      </p:pic>
      <p:pic>
        <p:nvPicPr>
          <p:cNvPr id="55" name="Picture 54" descr="A close up of a logo&#10;&#10;Description automatically generated">
            <a:extLst>
              <a:ext uri="{FF2B5EF4-FFF2-40B4-BE49-F238E27FC236}">
                <a16:creationId xmlns:a16="http://schemas.microsoft.com/office/drawing/2014/main" id="{E0BF8DE6-6D37-4E2F-80AB-6C2B735440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952" y="3068959"/>
            <a:ext cx="143018" cy="174096"/>
          </a:xfrm>
          <a:prstGeom prst="rect">
            <a:avLst/>
          </a:prstGeom>
        </p:spPr>
      </p:pic>
      <p:pic>
        <p:nvPicPr>
          <p:cNvPr id="56" name="Picture 55" descr="A close up of a logo&#10;&#10;Description automatically generated">
            <a:extLst>
              <a:ext uri="{FF2B5EF4-FFF2-40B4-BE49-F238E27FC236}">
                <a16:creationId xmlns:a16="http://schemas.microsoft.com/office/drawing/2014/main" id="{59799B29-E86C-4121-B43C-EE62D17AC8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419" y="1605977"/>
            <a:ext cx="143018" cy="174096"/>
          </a:xfrm>
          <a:prstGeom prst="rect">
            <a:avLst/>
          </a:prstGeom>
        </p:spPr>
      </p:pic>
      <p:pic>
        <p:nvPicPr>
          <p:cNvPr id="57" name="Picture 56" descr="A picture containing object&#10;&#10;Description automatically generated">
            <a:extLst>
              <a:ext uri="{FF2B5EF4-FFF2-40B4-BE49-F238E27FC236}">
                <a16:creationId xmlns:a16="http://schemas.microsoft.com/office/drawing/2014/main" id="{AF72D713-E87F-449C-A5DF-52D3BC1444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335" y="1659995"/>
            <a:ext cx="181496" cy="104186"/>
          </a:xfrm>
          <a:prstGeom prst="rect">
            <a:avLst/>
          </a:prstGeom>
        </p:spPr>
      </p:pic>
      <p:pic>
        <p:nvPicPr>
          <p:cNvPr id="58" name="Picture 57" descr="A close up of a logo&#10;&#10;Description automatically generated">
            <a:extLst>
              <a:ext uri="{FF2B5EF4-FFF2-40B4-BE49-F238E27FC236}">
                <a16:creationId xmlns:a16="http://schemas.microsoft.com/office/drawing/2014/main" id="{B1E9FAF7-A235-4069-8A6C-8F9DBF21EF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849" y="3525831"/>
            <a:ext cx="143018" cy="174096"/>
          </a:xfrm>
          <a:prstGeom prst="rect">
            <a:avLst/>
          </a:prstGeom>
        </p:spPr>
      </p:pic>
      <p:pic>
        <p:nvPicPr>
          <p:cNvPr id="59" name="Picture 58" descr="A picture containing object&#10;&#10;Description automatically generated">
            <a:extLst>
              <a:ext uri="{FF2B5EF4-FFF2-40B4-BE49-F238E27FC236}">
                <a16:creationId xmlns:a16="http://schemas.microsoft.com/office/drawing/2014/main" id="{A9E5F3FB-DDE8-418E-9022-183432E7B9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249" y="3579457"/>
            <a:ext cx="181496" cy="104186"/>
          </a:xfrm>
          <a:prstGeom prst="rect">
            <a:avLst/>
          </a:prstGeom>
        </p:spPr>
      </p:pic>
      <p:pic>
        <p:nvPicPr>
          <p:cNvPr id="45" name="Picture 44" descr="A close up of a logo&#10;&#10;Description automatically generated">
            <a:extLst>
              <a:ext uri="{FF2B5EF4-FFF2-40B4-BE49-F238E27FC236}">
                <a16:creationId xmlns:a16="http://schemas.microsoft.com/office/drawing/2014/main" id="{0DE48AE0-CA86-487A-B2A4-976170C1D5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408" y="2263519"/>
            <a:ext cx="143018" cy="17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071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4053289-19df-4a0d-ba79-24174fdaa722">
      <Value>2</Value>
    </TaxCatchAll>
    <e72ff13f1b664d099034ef488b8ed406 xmlns="84053289-19df-4a0d-ba79-24174fdaa722">
      <Terms xmlns="http://schemas.microsoft.com/office/infopath/2007/PartnerControls">
        <TermInfo xmlns="http://schemas.microsoft.com/office/infopath/2007/PartnerControls">
          <TermName xmlns="http://schemas.microsoft.com/office/infopath/2007/PartnerControls">CaterLink</TermName>
          <TermId xmlns="http://schemas.microsoft.com/office/infopath/2007/PartnerControls">6b7c7025-ee94-469a-84b5-af43f06be2f7</TermId>
        </TermInfo>
      </Terms>
    </e72ff13f1b664d099034ef488b8ed406>
    <Category xmlns="fde98e28-7625-451c-8c53-44dda40a03da">Other</Category>
    <Sector xmlns="fde98e28-7625-451c-8c53-44dda40a03da">Secondary</Sector>
    <Season xmlns="fde98e28-7625-451c-8c53-44dda40a03da" xsi:nil="true"/>
    <Description0 xmlns="fde98e28-7625-451c-8c53-44dda40a03da">Template - Weekly Menu Cycle (to be printed on plain paper)</Description0>
  </documentManagement>
</p:properties>
</file>

<file path=customXml/item2.xml><?xml version="1.0" encoding="utf-8"?>
<?mso-contentType ?>
<SharedContentType xmlns="Microsoft.SharePoint.Taxonomy.ContentTypeSync" SourceId="44daa782-f5eb-4b1d-9e96-5b2bf63ae0ae" ContentTypeId="0x01010052FFBB5F4ECAC345B68EA5B0F012F2CB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CaterLink Library" ma:contentTypeID="0x01010052FFBB5F4ECAC345B68EA5B0F012F2CB001D2DD4021E51ED469CD64ECCA14AA431" ma:contentTypeVersion="17" ma:contentTypeDescription="" ma:contentTypeScope="" ma:versionID="fd127ddd02a0ba9c1541c8ea31bbc3b9">
  <xsd:schema xmlns:xsd="http://www.w3.org/2001/XMLSchema" xmlns:xs="http://www.w3.org/2001/XMLSchema" xmlns:p="http://schemas.microsoft.com/office/2006/metadata/properties" xmlns:ns2="84053289-19df-4a0d-ba79-24174fdaa722" xmlns:ns3="fde98e28-7625-451c-8c53-44dda40a03da" targetNamespace="http://schemas.microsoft.com/office/2006/metadata/properties" ma:root="true" ma:fieldsID="6c68bff28220322ca83ed96fa0b2f089" ns2:_="" ns3:_="">
    <xsd:import namespace="84053289-19df-4a0d-ba79-24174fdaa722"/>
    <xsd:import namespace="fde98e28-7625-451c-8c53-44dda40a03da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e72ff13f1b664d099034ef488b8ed406" minOccurs="0"/>
                <xsd:element ref="ns3:Sector" minOccurs="0"/>
                <xsd:element ref="ns3:Category" minOccurs="0"/>
                <xsd:element ref="ns3:Season" minOccurs="0"/>
                <xsd:element ref="ns3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053289-19df-4a0d-ba79-24174fdaa722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4dd14cfc-4989-4c77-a8f5-968de01c02bd}" ma:internalName="TaxCatchAll" ma:showField="CatchAllData" ma:web="942a2052-b5dd-4187-9169-60830e3426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4dd14cfc-4989-4c77-a8f5-968de01c02bd}" ma:internalName="TaxCatchAllLabel" ma:readOnly="true" ma:showField="CatchAllDataLabel" ma:web="942a2052-b5dd-4187-9169-60830e3426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72ff13f1b664d099034ef488b8ed406" ma:index="11" nillable="true" ma:taxonomy="true" ma:internalName="e72ff13f1b664d099034ef488b8ed406" ma:taxonomyFieldName="Company_x0020_Metadata" ma:displayName="Company-Metadata" ma:readOnly="false" ma:default="2;#CaterLink|6b7c7025-ee94-469a-84b5-af43f06be2f7" ma:fieldId="{e72ff13f-1b66-4d09-9034-ef488b8ed406}" ma:taxonomyMulti="true" ma:sspId="44daa782-f5eb-4b1d-9e96-5b2bf63ae0ae" ma:termSetId="1ccc5a69-7d96-4eaa-b490-024d0e35738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e98e28-7625-451c-8c53-44dda40a03da" elementFormDefault="qualified">
    <xsd:import namespace="http://schemas.microsoft.com/office/2006/documentManagement/types"/>
    <xsd:import namespace="http://schemas.microsoft.com/office/infopath/2007/PartnerControls"/>
    <xsd:element name="Sector" ma:index="13" nillable="true" ma:displayName="Sector" ma:format="Dropdown" ma:internalName="Sector" ma:readOnly="false">
      <xsd:simpleType>
        <xsd:restriction base="dms:Choice">
          <xsd:enumeration value="Primary"/>
          <xsd:enumeration value="Secondary"/>
          <xsd:enumeration value="College"/>
        </xsd:restriction>
      </xsd:simpleType>
    </xsd:element>
    <xsd:element name="Category" ma:index="14" nillable="true" ma:displayName="Category" ma:format="Dropdown" ma:internalName="Category">
      <xsd:simpleType>
        <xsd:restriction base="dms:Choice">
          <xsd:enumeration value="Destination Days"/>
          <xsd:enumeration value="Discovery Days"/>
          <xsd:enumeration value="Food Offers"/>
          <xsd:enumeration value="Foodie Facts"/>
          <xsd:enumeration value="Impulse Promotions"/>
          <xsd:enumeration value="Loyalty Posters"/>
          <xsd:enumeration value="Meal Deal"/>
          <xsd:enumeration value="Menu Flyers"/>
          <xsd:enumeration value="Other"/>
          <xsd:enumeration value="Pop Up"/>
          <xsd:enumeration value="Provenance"/>
          <xsd:enumeration value="QR Codes"/>
          <xsd:enumeration value="Useful Images"/>
        </xsd:restriction>
      </xsd:simpleType>
    </xsd:element>
    <xsd:element name="Season" ma:index="15" nillable="true" ma:displayName="Season" ma:format="Dropdown" ma:hidden="true" ma:internalName="Season" ma:readOnly="false">
      <xsd:simpleType>
        <xsd:restriction base="dms:Choice">
          <xsd:enumeration value="Spring"/>
          <xsd:enumeration value="Summer"/>
          <xsd:enumeration value="Autumn"/>
          <xsd:enumeration value="Winter"/>
        </xsd:restriction>
      </xsd:simpleType>
    </xsd:element>
    <xsd:element name="Description0" ma:index="16" nillable="true" ma:displayName="Description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B72B72-EFE2-4371-B500-B2B9B1CA3EDB}">
  <ds:schemaRefs>
    <ds:schemaRef ds:uri="http://purl.org/dc/terms/"/>
    <ds:schemaRef ds:uri="http://purl.org/dc/dcmitype/"/>
    <ds:schemaRef ds:uri="84053289-19df-4a0d-ba79-24174fdaa722"/>
    <ds:schemaRef ds:uri="http://schemas.microsoft.com/office/2006/documentManagement/types"/>
    <ds:schemaRef ds:uri="http://purl.org/dc/elements/1.1/"/>
    <ds:schemaRef ds:uri="fde98e28-7625-451c-8c53-44dda40a03da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3368634-8872-4DB1-B9B5-5E3EB5036161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DDEB18C1-AF1D-4CE1-9301-75787EDEAF9F}">
  <ds:schemaRefs>
    <ds:schemaRef ds:uri="84053289-19df-4a0d-ba79-24174fdaa722"/>
    <ds:schemaRef ds:uri="fde98e28-7625-451c-8c53-44dda40a03d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2783</TotalTime>
  <Words>450</Words>
  <Application>Microsoft Office PowerPoint</Application>
  <PresentationFormat>A4 Paper (210x297 mm)</PresentationFormat>
  <Paragraphs>141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Tracy Ball</cp:lastModifiedBy>
  <cp:revision>49</cp:revision>
  <cp:lastPrinted>2020-03-11T16:56:56Z</cp:lastPrinted>
  <dcterms:created xsi:type="dcterms:W3CDTF">2014-08-19T19:35:20Z</dcterms:created>
  <dcterms:modified xsi:type="dcterms:W3CDTF">2022-02-25T17:19:31Z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0x01010052FFBB5F4ECAC345B68EA5B0F012F2CB001D2DD4021E51ED469CD64ECCA14AA431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</Properties>
</file>